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7"/>
  </p:notesMasterIdLst>
  <p:sldIdLst>
    <p:sldId id="350" r:id="rId3"/>
    <p:sldId id="342" r:id="rId4"/>
    <p:sldId id="296" r:id="rId5"/>
    <p:sldId id="346" r:id="rId6"/>
    <p:sldId id="345" r:id="rId7"/>
    <p:sldId id="348" r:id="rId8"/>
    <p:sldId id="349" r:id="rId9"/>
    <p:sldId id="352" r:id="rId10"/>
    <p:sldId id="353" r:id="rId11"/>
    <p:sldId id="354" r:id="rId12"/>
    <p:sldId id="355" r:id="rId13"/>
    <p:sldId id="356" r:id="rId14"/>
    <p:sldId id="357" r:id="rId15"/>
    <p:sldId id="351"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53DF6F-87C5-4C40-B126-14254860E849}"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6FE33D-82CA-4658-955F-6731F62E0FCB}" type="slidenum">
              <a:rPr lang="zh-CN" altLang="en-US" smtClean="0"/>
              <a:t>‹#›</a:t>
            </a:fld>
            <a:endParaRPr lang="zh-CN" altLang="en-US"/>
          </a:p>
        </p:txBody>
      </p:sp>
    </p:spTree>
    <p:extLst>
      <p:ext uri="{BB962C8B-B14F-4D97-AF65-F5344CB8AC3E}">
        <p14:creationId xmlns:p14="http://schemas.microsoft.com/office/powerpoint/2010/main" val="1547322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23052199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682935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518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4904291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88678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298398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605766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42392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61036145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8.emf"/><Relationship Id="rId5" Type="http://schemas.openxmlformats.org/officeDocument/2006/relationships/package" Target="../embeddings/Microsoft_Word___1.docx"/><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oleObject" Target="../embeddings/oleObject2.bin"/><Relationship Id="rId7" Type="http://schemas.openxmlformats.org/officeDocument/2006/relationships/package" Target="../embeddings/Microsoft_Word___3.docx"/><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0.emf"/><Relationship Id="rId4" Type="http://schemas.openxmlformats.org/officeDocument/2006/relationships/package" Target="../embeddings/Microsoft_Word___2.docx"/></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2</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We're Family!</a:t>
            </a:r>
          </a:p>
          <a:p>
            <a:pPr algn="ctr" fontAlgn="base">
              <a:spcBef>
                <a:spcPct val="0"/>
              </a:spcBef>
              <a:spcAft>
                <a:spcPct val="0"/>
              </a:spcAft>
              <a:buFont typeface="Arial" panose="020B0604020202020204" pitchFamily="34" charset="0"/>
              <a:buNone/>
            </a:pPr>
            <a:r>
              <a:rPr lang="en-US" altLang="zh-CN" sz="4656" b="1" smtClean="0">
                <a:solidFill>
                  <a:srgbClr val="D60093"/>
                </a:solidFill>
                <a:latin typeface="隶书" panose="02010509060101010101" pitchFamily="49" charset="-122"/>
                <a:ea typeface="隶书" panose="02010509060101010101" pitchFamily="49" charset="-122"/>
              </a:rPr>
              <a:t>Section </a:t>
            </a:r>
            <a:r>
              <a:rPr lang="en-US" altLang="zh-CN" sz="4656" b="1">
                <a:solidFill>
                  <a:srgbClr val="D60093"/>
                </a:solidFill>
                <a:latin typeface="隶书" panose="02010509060101010101" pitchFamily="49" charset="-122"/>
                <a:ea typeface="隶书" panose="02010509060101010101" pitchFamily="49" charset="-122"/>
              </a:rPr>
              <a:t>A</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(1a-1d)</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9941367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5797"/>
            <a:ext cx="11430000" cy="6124754"/>
          </a:xfrm>
          <a:prstGeom prst="rect">
            <a:avLst/>
          </a:prstGeom>
        </p:spPr>
        <p:txBody>
          <a:bodyPr>
            <a:spAutoFit/>
          </a:bodyPr>
          <a:lstStyle/>
          <a:p>
            <a:pPr algn="ctr">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能力提升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三、补全对话</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A:Hello, Nancy!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B:Hello, Tom!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B:It’s a photo, my family photo.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B:He is my father.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B:Oh, this boy is my brother.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B:His name is Bob.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B:Yes, they are my sisters.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112291" y="1892926"/>
            <a:ext cx="1807931"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What’s this</a:t>
            </a:r>
            <a:endParaRPr lang="zh-CN" altLang="en-US" sz="2800"/>
          </a:p>
        </p:txBody>
      </p:sp>
      <p:sp>
        <p:nvSpPr>
          <p:cNvPr id="4" name="矩形 3"/>
          <p:cNvSpPr/>
          <p:nvPr/>
        </p:nvSpPr>
        <p:spPr>
          <a:xfrm>
            <a:off x="1112291" y="2754954"/>
            <a:ext cx="154984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Who’s he</a:t>
            </a:r>
            <a:endParaRPr lang="zh-CN" altLang="en-US" sz="2800"/>
          </a:p>
        </p:txBody>
      </p:sp>
      <p:sp>
        <p:nvSpPr>
          <p:cNvPr id="5" name="矩形 4"/>
          <p:cNvSpPr/>
          <p:nvPr/>
        </p:nvSpPr>
        <p:spPr>
          <a:xfrm>
            <a:off x="1112291" y="3586160"/>
            <a:ext cx="5195077"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Who’s the boy/What about the boy</a:t>
            </a:r>
            <a:endParaRPr lang="zh-CN" altLang="en-US" sz="2800"/>
          </a:p>
        </p:txBody>
      </p:sp>
      <p:sp>
        <p:nvSpPr>
          <p:cNvPr id="6" name="矩形 5"/>
          <p:cNvSpPr/>
          <p:nvPr/>
        </p:nvSpPr>
        <p:spPr>
          <a:xfrm>
            <a:off x="1112291" y="4440135"/>
            <a:ext cx="2574166"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What’s his name</a:t>
            </a:r>
            <a:endParaRPr lang="zh-CN" altLang="en-US" sz="2800"/>
          </a:p>
        </p:txBody>
      </p:sp>
      <p:sp>
        <p:nvSpPr>
          <p:cNvPr id="7" name="矩形 6"/>
          <p:cNvSpPr/>
          <p:nvPr/>
        </p:nvSpPr>
        <p:spPr>
          <a:xfrm>
            <a:off x="1112291" y="5294110"/>
            <a:ext cx="3283271"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Are these your sisters</a:t>
            </a:r>
            <a:endParaRPr lang="zh-CN" altLang="en-US" sz="2800"/>
          </a:p>
        </p:txBody>
      </p:sp>
    </p:spTree>
    <p:extLst>
      <p:ext uri="{BB962C8B-B14F-4D97-AF65-F5344CB8AC3E}">
        <p14:creationId xmlns:p14="http://schemas.microsoft.com/office/powerpoint/2010/main" val="3775794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0644"/>
            <a:ext cx="6577442"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四、根据图片及语境完成短文</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每空一</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词</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TE7TRX37.eps" descr="id:2147492311;FounderCES"/>
          <p:cNvPicPr/>
          <p:nvPr/>
        </p:nvPicPr>
        <p:blipFill>
          <a:blip r:embed="rId2">
            <a:clrChange>
              <a:clrFrom>
                <a:srgbClr val="FFFFFF"/>
              </a:clrFrom>
              <a:clrTo>
                <a:srgbClr val="FFFFFF">
                  <a:alpha val="0"/>
                </a:srgbClr>
              </a:clrTo>
            </a:clrChange>
          </a:blip>
          <a:stretch>
            <a:fillRect/>
          </a:stretch>
        </p:blipFill>
        <p:spPr>
          <a:xfrm>
            <a:off x="6108700" y="476887"/>
            <a:ext cx="5822315" cy="5664057"/>
          </a:xfrm>
          <a:prstGeom prst="rect">
            <a:avLst/>
          </a:prstGeom>
        </p:spPr>
      </p:pic>
      <p:sp>
        <p:nvSpPr>
          <p:cNvPr id="6" name="矩形 5"/>
          <p:cNvSpPr>
            <a:spLocks noChangeAspect="1"/>
          </p:cNvSpPr>
          <p:nvPr/>
        </p:nvSpPr>
        <p:spPr>
          <a:xfrm>
            <a:off x="381000" y="803130"/>
            <a:ext cx="5727700" cy="569386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Lily is from a big family.This is Lily’s family tree.Henry and Kate are her </a:t>
            </a: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They have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children.The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3</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of Lily’s father is Sam.Diana is her mother.She is a teacher.Rose and Peter are Lily’s aunt and uncle.They have a son, Billy.He is Lily’s </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.Eric is Lily and </a:t>
            </a:r>
            <a:endParaRPr lang="en-US" altLang="zh-CN" sz="2800" smtClean="0">
              <a:solidFill>
                <a:srgbClr val="000000"/>
              </a:solidFill>
              <a:latin typeface="Times New Roman" panose="02020603050405020304" pitchFamily="18" charset="0"/>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uncle.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773244" y="1934461"/>
            <a:ext cx="2037737"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grandparents</a:t>
            </a:r>
            <a:endParaRPr lang="zh-CN" altLang="en-US" sz="2800"/>
          </a:p>
        </p:txBody>
      </p:sp>
      <p:sp>
        <p:nvSpPr>
          <p:cNvPr id="7" name="矩形 6"/>
          <p:cNvSpPr/>
          <p:nvPr/>
        </p:nvSpPr>
        <p:spPr>
          <a:xfrm>
            <a:off x="937630" y="2488503"/>
            <a:ext cx="1180131"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three/3</a:t>
            </a:r>
            <a:endParaRPr lang="zh-CN" altLang="en-US" sz="2800"/>
          </a:p>
        </p:txBody>
      </p:sp>
      <p:sp>
        <p:nvSpPr>
          <p:cNvPr id="8" name="矩形 7"/>
          <p:cNvSpPr/>
          <p:nvPr/>
        </p:nvSpPr>
        <p:spPr>
          <a:xfrm>
            <a:off x="773244" y="3052819"/>
            <a:ext cx="960519"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name</a:t>
            </a:r>
            <a:endParaRPr lang="zh-CN" altLang="en-US" sz="2800"/>
          </a:p>
        </p:txBody>
      </p:sp>
      <p:sp>
        <p:nvSpPr>
          <p:cNvPr id="9" name="矩形 8"/>
          <p:cNvSpPr/>
          <p:nvPr/>
        </p:nvSpPr>
        <p:spPr>
          <a:xfrm>
            <a:off x="1733763" y="5282311"/>
            <a:ext cx="1479892"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cousin</a:t>
            </a:r>
            <a:r>
              <a:rPr lang="zh-CN" altLang="en-US" sz="2800">
                <a:solidFill>
                  <a:srgbClr val="FF0000"/>
                </a:solidFill>
                <a:latin typeface="Times New Roman" panose="02020603050405020304" pitchFamily="18" charset="0"/>
              </a:rPr>
              <a:t>　</a:t>
            </a:r>
            <a:endParaRPr lang="zh-CN" altLang="en-US" sz="2800"/>
          </a:p>
        </p:txBody>
      </p:sp>
      <p:sp>
        <p:nvSpPr>
          <p:cNvPr id="10" name="矩形 9"/>
          <p:cNvSpPr/>
          <p:nvPr/>
        </p:nvSpPr>
        <p:spPr>
          <a:xfrm>
            <a:off x="937630" y="5815805"/>
            <a:ext cx="1141082"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Billy’s</a:t>
            </a:r>
            <a:endParaRPr lang="zh-CN" altLang="en-US" sz="2800"/>
          </a:p>
        </p:txBody>
      </p:sp>
    </p:spTree>
    <p:extLst>
      <p:ext uri="{BB962C8B-B14F-4D97-AF65-F5344CB8AC3E}">
        <p14:creationId xmlns:p14="http://schemas.microsoft.com/office/powerpoint/2010/main" val="6320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11957"/>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五、阅读理解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Hi, I’m Lucy.Look at this photo.These are my grandparents—Brian and Isabel.They’re my mum’s parents.My mum’s name is Carol and my dad’s name is Jeff.This is my aunt.She’s my mum’s sister.Her name is Alice.And Tom is her husband.That’s their dog,Ivan.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have a brother and a sister.My brother’s name is Thomas and my sister’s name is Juliet.They are with my parents in this photo.But where am I?I’m not in this photo.</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13942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2550"/>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.Brian is Lucy’s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A.dad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B.uncle	C.grandpa</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D.brother</a:t>
            </a:r>
            <a:endParaRPr lang="zh-CN" altLang="zh-CN" sz="28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.Alice is Thomas’</a:t>
            </a:r>
            <a:r>
              <a:rPr lang="zh-CN"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smtClean="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A.sister</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B.grandma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C.aunt	</a:t>
            </a:r>
            <a:r>
              <a:rPr lang="en-US" altLang="zh-CN" sz="2800" smtClean="0">
                <a:solidFill>
                  <a:srgbClr val="000000"/>
                </a:solidFill>
                <a:latin typeface="Times New Roman" panose="02020603050405020304" pitchFamily="18" charset="0"/>
                <a:cs typeface="Times New Roman" panose="02020603050405020304" pitchFamily="18" charset="0"/>
              </a:rPr>
              <a:t>	D.mum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.Who are Juliet’s parents?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A.Brian and Isabel.	B.Jeff and Carol.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C.Tom and Alice.	D.Thomas and Alice.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.Carol’s mother is</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A.Juliet	</a:t>
            </a:r>
            <a:r>
              <a:rPr lang="en-US" altLang="zh-CN" sz="2800" smtClean="0">
                <a:solidFill>
                  <a:srgbClr val="000000"/>
                </a:solidFill>
                <a:latin typeface="Times New Roman" panose="02020603050405020304" pitchFamily="18" charset="0"/>
                <a:cs typeface="Times New Roman" panose="02020603050405020304" pitchFamily="18" charset="0"/>
              </a:rPr>
              <a:t>	B.Isabel 	C.Lucy</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D.Alice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226344" y="327428"/>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4" name="矩形 3"/>
          <p:cNvSpPr/>
          <p:nvPr/>
        </p:nvSpPr>
        <p:spPr>
          <a:xfrm>
            <a:off x="3438101" y="1385667"/>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5" name="矩形 4"/>
          <p:cNvSpPr/>
          <p:nvPr/>
        </p:nvSpPr>
        <p:spPr>
          <a:xfrm>
            <a:off x="4393598" y="308948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6" name="矩形 5"/>
          <p:cNvSpPr/>
          <p:nvPr/>
        </p:nvSpPr>
        <p:spPr>
          <a:xfrm>
            <a:off x="3438101" y="4774445"/>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4003678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417668512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1480362" y="178413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基础</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3846877" y="301768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探究</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
        <p:nvSpPr>
          <p:cNvPr id="5" name="圆角矩形 4">
            <a:hlinkClick r:id="rId4" action="ppaction://hlinksldjump"/>
          </p:cNvPr>
          <p:cNvSpPr/>
          <p:nvPr/>
        </p:nvSpPr>
        <p:spPr>
          <a:xfrm>
            <a:off x="6477060" y="4199425"/>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a:latin typeface="华文隶书" panose="02010800040101010101" pitchFamily="2" charset="-122"/>
                <a:ea typeface="华文隶书" panose="02010800040101010101" pitchFamily="2" charset="-122"/>
              </a:rPr>
              <a:t>作业</a:t>
            </a:r>
            <a:r>
              <a:rPr lang="en-US" altLang="zh-CN" sz="3600">
                <a:latin typeface="华文隶书" panose="02010800040101010101" pitchFamily="2" charset="-122"/>
                <a:ea typeface="华文隶书" panose="02010800040101010101" pitchFamily="2" charset="-122"/>
              </a:rPr>
              <a:t>•</a:t>
            </a:r>
            <a:r>
              <a:rPr lang="zh-CN" altLang="en-US" sz="3600">
                <a:latin typeface="华文隶书" panose="02010800040101010101" pitchFamily="2" charset="-122"/>
                <a:ea typeface="华文隶书" panose="02010800040101010101" pitchFamily="2" charset="-122"/>
              </a:rPr>
              <a:t>进阶演练</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3"/>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93285"/>
            <a:ext cx="4063933"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根据图片提示</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补全对</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话</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1791132609"/>
              </p:ext>
            </p:extLst>
          </p:nvPr>
        </p:nvGraphicFramePr>
        <p:xfrm>
          <a:off x="457200" y="1563688"/>
          <a:ext cx="11249025" cy="2370137"/>
        </p:xfrm>
        <a:graphic>
          <a:graphicData uri="http://schemas.openxmlformats.org/presentationml/2006/ole">
            <mc:AlternateContent xmlns:mc="http://schemas.openxmlformats.org/markup-compatibility/2006">
              <mc:Choice xmlns:v="urn:schemas-microsoft-com:vml" Requires="v">
                <p:oleObj spid="_x0000_s1041" name="文档" r:id="rId5" imgW="4521949" imgH="951311" progId="Word.Document.12">
                  <p:embed/>
                </p:oleObj>
              </mc:Choice>
              <mc:Fallback>
                <p:oleObj name="文档" r:id="rId5" imgW="4521949" imgH="951311" progId="Word.Document.12">
                  <p:embed/>
                  <p:pic>
                    <p:nvPicPr>
                      <p:cNvPr id="0" name=""/>
                      <p:cNvPicPr/>
                      <p:nvPr/>
                    </p:nvPicPr>
                    <p:blipFill>
                      <a:blip r:embed="rId6"/>
                      <a:stretch>
                        <a:fillRect/>
                      </a:stretch>
                    </p:blipFill>
                    <p:spPr>
                      <a:xfrm>
                        <a:off x="457200" y="1563688"/>
                        <a:ext cx="11249025" cy="2370137"/>
                      </a:xfrm>
                      <a:prstGeom prst="rect">
                        <a:avLst/>
                      </a:prstGeom>
                    </p:spPr>
                  </p:pic>
                </p:oleObj>
              </mc:Fallback>
            </mc:AlternateContent>
          </a:graphicData>
        </a:graphic>
      </p:graphicFrame>
      <p:sp>
        <p:nvSpPr>
          <p:cNvPr id="4" name="矩形 3"/>
          <p:cNvSpPr>
            <a:spLocks noChangeAspect="1"/>
          </p:cNvSpPr>
          <p:nvPr/>
        </p:nvSpPr>
        <p:spPr>
          <a:xfrm>
            <a:off x="381000" y="3634829"/>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?(sister)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—Yes, it is.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18" name="矩形 17"/>
          <p:cNvSpPr>
            <a:spLocks noChangeAspect="1"/>
          </p:cNvSpPr>
          <p:nvPr/>
        </p:nvSpPr>
        <p:spPr>
          <a:xfrm>
            <a:off x="860273" y="3602123"/>
            <a:ext cx="2805576"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 </a:t>
            </a:r>
            <a:r>
              <a:rPr lang="en-US" altLang="zh-CN" sz="2800" smtClean="0">
                <a:solidFill>
                  <a:srgbClr val="FF0000"/>
                </a:solidFill>
                <a:latin typeface="Times New Roman" panose="02020603050405020304" pitchFamily="18" charset="0"/>
              </a:rPr>
              <a:t>this </a:t>
            </a:r>
            <a:r>
              <a:rPr lang="en-US" altLang="zh-CN" sz="2800">
                <a:solidFill>
                  <a:srgbClr val="FF0000"/>
                </a:solidFill>
                <a:latin typeface="Times New Roman" panose="02020603050405020304" pitchFamily="18" charset="0"/>
              </a:rPr>
              <a:t>your sister?</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extLst>
              <p:ext uri="{D42A27DB-BD31-4B8C-83A1-F6EECF244321}">
                <p14:modId xmlns:p14="http://schemas.microsoft.com/office/powerpoint/2010/main" val="4238699068"/>
              </p:ext>
            </p:extLst>
          </p:nvPr>
        </p:nvGraphicFramePr>
        <p:xfrm>
          <a:off x="458424" y="410966"/>
          <a:ext cx="11275153" cy="1487460"/>
        </p:xfrm>
        <a:graphic>
          <a:graphicData uri="http://schemas.openxmlformats.org/presentationml/2006/ole">
            <mc:AlternateContent xmlns:mc="http://schemas.openxmlformats.org/markup-compatibility/2006">
              <mc:Choice xmlns:v="urn:schemas-microsoft-com:vml" Requires="v">
                <p:oleObj spid="_x0000_s2080" name="文档" r:id="rId4" imgW="4510061" imgH="594984" progId="Word.Document.12">
                  <p:embed/>
                </p:oleObj>
              </mc:Choice>
              <mc:Fallback>
                <p:oleObj name="文档" r:id="rId4" imgW="4510061" imgH="594984" progId="Word.Document.12">
                  <p:embed/>
                  <p:pic>
                    <p:nvPicPr>
                      <p:cNvPr id="0" name=""/>
                      <p:cNvPicPr/>
                      <p:nvPr/>
                    </p:nvPicPr>
                    <p:blipFill>
                      <a:blip r:embed="rId5"/>
                      <a:stretch>
                        <a:fillRect/>
                      </a:stretch>
                    </p:blipFill>
                    <p:spPr>
                      <a:xfrm>
                        <a:off x="458424" y="410966"/>
                        <a:ext cx="11275153" cy="1487460"/>
                      </a:xfrm>
                      <a:prstGeom prst="rect">
                        <a:avLst/>
                      </a:prstGeom>
                    </p:spPr>
                  </p:pic>
                </p:oleObj>
              </mc:Fallback>
            </mc:AlternateContent>
          </a:graphicData>
        </a:graphic>
      </p:graphicFrame>
      <p:sp>
        <p:nvSpPr>
          <p:cNvPr id="3" name="矩形 2"/>
          <p:cNvSpPr>
            <a:spLocks noChangeAspect="1"/>
          </p:cNvSpPr>
          <p:nvPr/>
        </p:nvSpPr>
        <p:spPr>
          <a:xfrm>
            <a:off x="381000" y="1939522"/>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—Is she your mother?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.(aunt)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841407418"/>
              </p:ext>
            </p:extLst>
          </p:nvPr>
        </p:nvGraphicFramePr>
        <p:xfrm>
          <a:off x="458424" y="3111066"/>
          <a:ext cx="11275153" cy="1982980"/>
        </p:xfrm>
        <a:graphic>
          <a:graphicData uri="http://schemas.openxmlformats.org/presentationml/2006/ole">
            <mc:AlternateContent xmlns:mc="http://schemas.openxmlformats.org/markup-compatibility/2006">
              <mc:Choice xmlns:v="urn:schemas-microsoft-com:vml" Requires="v">
                <p:oleObj spid="_x0000_s2081" name="文档" r:id="rId7" imgW="4510061" imgH="793192" progId="Word.Document.12">
                  <p:embed/>
                </p:oleObj>
              </mc:Choice>
              <mc:Fallback>
                <p:oleObj name="文档" r:id="rId7" imgW="4510061" imgH="793192" progId="Word.Document.12">
                  <p:embed/>
                  <p:pic>
                    <p:nvPicPr>
                      <p:cNvPr id="0" name=""/>
                      <p:cNvPicPr/>
                      <p:nvPr/>
                    </p:nvPicPr>
                    <p:blipFill>
                      <a:blip r:embed="rId8"/>
                      <a:stretch>
                        <a:fillRect/>
                      </a:stretch>
                    </p:blipFill>
                    <p:spPr>
                      <a:xfrm>
                        <a:off x="458424" y="3111066"/>
                        <a:ext cx="11275153" cy="1982980"/>
                      </a:xfrm>
                      <a:prstGeom prst="rect">
                        <a:avLst/>
                      </a:prstGeom>
                    </p:spPr>
                  </p:pic>
                </p:oleObj>
              </mc:Fallback>
            </mc:AlternateContent>
          </a:graphicData>
        </a:graphic>
      </p:graphicFrame>
      <p:sp>
        <p:nvSpPr>
          <p:cNvPr id="5" name="矩形 4"/>
          <p:cNvSpPr>
            <a:spLocks noChangeAspect="1"/>
          </p:cNvSpPr>
          <p:nvPr/>
        </p:nvSpPr>
        <p:spPr>
          <a:xfrm>
            <a:off x="381000" y="4852254"/>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?(father)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—Yes, he is.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911644" y="2482723"/>
            <a:ext cx="286591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No, she’s my aunt.</a:t>
            </a:r>
            <a:endParaRPr lang="zh-CN" altLang="en-US" sz="2800"/>
          </a:p>
        </p:txBody>
      </p:sp>
      <p:sp>
        <p:nvSpPr>
          <p:cNvPr id="7" name="矩形 6"/>
          <p:cNvSpPr>
            <a:spLocks noChangeAspect="1"/>
          </p:cNvSpPr>
          <p:nvPr/>
        </p:nvSpPr>
        <p:spPr>
          <a:xfrm>
            <a:off x="911644" y="4882358"/>
            <a:ext cx="2706190"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Is </a:t>
            </a:r>
            <a:r>
              <a:rPr lang="en-US" altLang="zh-CN" sz="2800" smtClean="0">
                <a:solidFill>
                  <a:srgbClr val="FF0000"/>
                </a:solidFill>
                <a:latin typeface="Times New Roman" panose="02020603050405020304" pitchFamily="18" charset="0"/>
              </a:rPr>
              <a:t>he </a:t>
            </a:r>
            <a:r>
              <a:rPr lang="en-US" altLang="zh-CN" sz="2800">
                <a:solidFill>
                  <a:srgbClr val="FF0000"/>
                </a:solidFill>
                <a:latin typeface="Times New Roman" panose="02020603050405020304" pitchFamily="18" charset="0"/>
              </a:rPr>
              <a:t>your father?</a:t>
            </a:r>
            <a:endParaRPr lang="zh-CN" altLang="en-US" sz="2800"/>
          </a:p>
        </p:txBody>
      </p:sp>
    </p:spTree>
    <p:extLst>
      <p:ext uri="{BB962C8B-B14F-4D97-AF65-F5344CB8AC3E}">
        <p14:creationId xmlns:p14="http://schemas.microsoft.com/office/powerpoint/2010/main" val="7489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探究</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15" name="矩形 14"/>
          <p:cNvSpPr>
            <a:spLocks noChangeAspect="1"/>
          </p:cNvSpPr>
          <p:nvPr/>
        </p:nvSpPr>
        <p:spPr>
          <a:xfrm>
            <a:off x="381000" y="1411630"/>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these are my parents.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这是我的父母。</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这是用来介绍人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物的常用句型</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其句式为</a:t>
            </a:r>
            <a:r>
              <a:rPr lang="en-US" altLang="zh-CN" sz="2800" smtClean="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Those/These are +</a:t>
            </a:r>
            <a:r>
              <a:rPr lang="zh-CN" altLang="zh-CN" sz="2800">
                <a:solidFill>
                  <a:srgbClr val="000000"/>
                </a:solidFill>
                <a:latin typeface="Times New Roman" panose="02020603050405020304" pitchFamily="18" charset="0"/>
                <a:cs typeface="Times New Roman" panose="02020603050405020304" pitchFamily="18" charset="0"/>
              </a:rPr>
              <a:t>可数名词的复数形式</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These are my books.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这些是我的书。</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51199"/>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英语中</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介绍在场的第三人时</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常用句型为</a:t>
            </a:r>
            <a:r>
              <a:rPr lang="en-US" altLang="zh-CN" sz="2800">
                <a:solidFill>
                  <a:srgbClr val="000000"/>
                </a:solidFill>
                <a:latin typeface="Times New Roman" panose="02020603050405020304" pitchFamily="18" charset="0"/>
                <a:cs typeface="Times New Roman" panose="02020603050405020304" pitchFamily="18" charset="0"/>
              </a:rPr>
              <a:t>“This is .../That is ... ”</a:t>
            </a:r>
            <a:r>
              <a:rPr lang="zh-CN" altLang="zh-CN" sz="2800">
                <a:solidFill>
                  <a:srgbClr val="000000"/>
                </a:solidFill>
                <a:latin typeface="Times New Roman" panose="02020603050405020304" pitchFamily="18" charset="0"/>
                <a:cs typeface="Times New Roman" panose="02020603050405020304" pitchFamily="18" charset="0"/>
              </a:rPr>
              <a:t>。出于礼貌</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一般不直接说</a:t>
            </a:r>
            <a:r>
              <a:rPr lang="en-US" altLang="zh-CN" sz="2800">
                <a:solidFill>
                  <a:srgbClr val="000000"/>
                </a:solidFill>
                <a:latin typeface="Times New Roman" panose="02020603050405020304" pitchFamily="18" charset="0"/>
                <a:cs typeface="Times New Roman" panose="02020603050405020304" pitchFamily="18" charset="0"/>
              </a:rPr>
              <a:t>“He is .../She is ... ”</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—Wu Ming, this is Zhang Hao.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吴明</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这位是张浩。</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—Nice to meet you, Zhang Hao.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很高兴认识你</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张浩。</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回答主语是</a:t>
            </a:r>
            <a:r>
              <a:rPr lang="en-US" altLang="zh-CN" sz="2800">
                <a:solidFill>
                  <a:srgbClr val="000000"/>
                </a:solidFill>
                <a:latin typeface="Times New Roman" panose="02020603050405020304" pitchFamily="18" charset="0"/>
                <a:cs typeface="Times New Roman" panose="02020603050405020304" pitchFamily="18" charset="0"/>
              </a:rPr>
              <a:t>these </a:t>
            </a:r>
            <a:r>
              <a:rPr lang="zh-CN" altLang="zh-CN" sz="2800">
                <a:solidFill>
                  <a:srgbClr val="000000"/>
                </a:solidFill>
                <a:latin typeface="Times New Roman" panose="02020603050405020304" pitchFamily="18" charset="0"/>
                <a:cs typeface="Times New Roman" panose="02020603050405020304" pitchFamily="18" charset="0"/>
              </a:rPr>
              <a:t>或</a:t>
            </a:r>
            <a:r>
              <a:rPr lang="en-US" altLang="zh-CN" sz="2800">
                <a:solidFill>
                  <a:srgbClr val="000000"/>
                </a:solidFill>
                <a:latin typeface="Times New Roman" panose="02020603050405020304" pitchFamily="18" charset="0"/>
                <a:cs typeface="Times New Roman" panose="02020603050405020304" pitchFamily="18" charset="0"/>
              </a:rPr>
              <a:t>those</a:t>
            </a:r>
            <a:r>
              <a:rPr lang="zh-CN" altLang="zh-CN" sz="2800">
                <a:solidFill>
                  <a:srgbClr val="000000"/>
                </a:solidFill>
                <a:latin typeface="Times New Roman" panose="02020603050405020304" pitchFamily="18" charset="0"/>
                <a:cs typeface="Times New Roman" panose="02020603050405020304" pitchFamily="18" charset="0"/>
              </a:rPr>
              <a:t>的一般疑问句或特殊疑问句时</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通常用</a:t>
            </a:r>
            <a:r>
              <a:rPr lang="en-US" altLang="zh-CN" sz="2800">
                <a:solidFill>
                  <a:srgbClr val="000000"/>
                </a:solidFill>
                <a:latin typeface="Times New Roman" panose="02020603050405020304" pitchFamily="18" charset="0"/>
                <a:cs typeface="Times New Roman" panose="02020603050405020304" pitchFamily="18" charset="0"/>
              </a:rPr>
              <a:t>they</a:t>
            </a:r>
            <a:r>
              <a:rPr lang="zh-CN" altLang="zh-CN" sz="2800">
                <a:solidFill>
                  <a:srgbClr val="000000"/>
                </a:solidFill>
                <a:latin typeface="Times New Roman" panose="02020603050405020304" pitchFamily="18" charset="0"/>
                <a:cs typeface="Times New Roman" panose="02020603050405020304" pitchFamily="18" charset="0"/>
              </a:rPr>
              <a:t>来代替问句中的</a:t>
            </a:r>
            <a:r>
              <a:rPr lang="en-US" altLang="zh-CN" sz="2800">
                <a:solidFill>
                  <a:srgbClr val="000000"/>
                </a:solidFill>
                <a:latin typeface="Times New Roman" panose="02020603050405020304" pitchFamily="18" charset="0"/>
                <a:cs typeface="Times New Roman" panose="02020603050405020304" pitchFamily="18" charset="0"/>
              </a:rPr>
              <a:t>these </a:t>
            </a:r>
            <a:r>
              <a:rPr lang="zh-CN" altLang="zh-CN" sz="2800">
                <a:solidFill>
                  <a:srgbClr val="000000"/>
                </a:solidFill>
                <a:latin typeface="Times New Roman" panose="02020603050405020304" pitchFamily="18" charset="0"/>
                <a:cs typeface="Times New Roman" panose="02020603050405020304" pitchFamily="18" charset="0"/>
              </a:rPr>
              <a:t>或</a:t>
            </a:r>
            <a:r>
              <a:rPr lang="en-US" altLang="zh-CN" sz="2800">
                <a:solidFill>
                  <a:srgbClr val="000000"/>
                </a:solidFill>
                <a:latin typeface="Times New Roman" panose="02020603050405020304" pitchFamily="18" charset="0"/>
                <a:cs typeface="Times New Roman" panose="02020603050405020304" pitchFamily="18" charset="0"/>
              </a:rPr>
              <a:t>those</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91159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86012"/>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This is my sister and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my parents.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A.there are</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B.those are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C.that is	</a:t>
            </a:r>
            <a:r>
              <a:rPr lang="en-US" altLang="zh-CN" sz="2800" smtClean="0">
                <a:solidFill>
                  <a:srgbClr val="000000"/>
                </a:solidFill>
                <a:latin typeface="Times New Roman" panose="02020603050405020304" pitchFamily="18" charset="0"/>
                <a:cs typeface="Times New Roman" panose="02020603050405020304" pitchFamily="18" charset="0"/>
              </a:rPr>
              <a:t>		  D.this is</a:t>
            </a:r>
          </a:p>
          <a:p>
            <a:pPr>
              <a:lnSpc>
                <a:spcPct val="130000"/>
              </a:lnSpc>
              <a:spcAft>
                <a:spcPts val="0"/>
              </a:spcAft>
              <a:tabLst>
                <a:tab pos="1188085" algn="l"/>
                <a:tab pos="2163445" algn="l"/>
                <a:tab pos="3142615" algn="l"/>
                <a:tab pos="4190365" algn="l"/>
              </a:tabLst>
            </a:pPr>
            <a:r>
              <a:rPr lang="zh-CN" altLang="zh-CN" sz="2800" smtClean="0">
                <a:solidFill>
                  <a:srgbClr val="000000"/>
                </a:solidFill>
                <a:latin typeface="NEU-BZ-S92"/>
                <a:cs typeface="宋体" panose="02010600030101010101" pitchFamily="2" charset="-122"/>
              </a:rPr>
              <a:t>②</a:t>
            </a:r>
            <a:r>
              <a:rPr lang="zh-CN" altLang="en-US" sz="2800">
                <a:solidFill>
                  <a:srgbClr val="000000"/>
                </a:solidFill>
                <a:latin typeface="Times New Roman" panose="02020603050405020304" pitchFamily="18" charset="0"/>
                <a:cs typeface="Times New Roman" panose="02020603050405020304" pitchFamily="18" charset="0"/>
              </a:rPr>
              <a:t>这些是我的同班同学</a:t>
            </a:r>
            <a:r>
              <a:rPr lang="en-US" altLang="zh-CN" sz="280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们</a:t>
            </a:r>
            <a:r>
              <a:rPr lang="en-US" altLang="zh-CN" sz="280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my classmates.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160022" y="1915227"/>
            <a:ext cx="51328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 </a:t>
            </a:r>
            <a:endParaRPr lang="zh-CN" altLang="en-US" sz="2800"/>
          </a:p>
        </p:txBody>
      </p:sp>
      <p:sp>
        <p:nvSpPr>
          <p:cNvPr id="5" name="矩形 4"/>
          <p:cNvSpPr/>
          <p:nvPr/>
        </p:nvSpPr>
        <p:spPr>
          <a:xfrm>
            <a:off x="584616" y="4084491"/>
            <a:ext cx="2824812"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These </a:t>
            </a:r>
            <a:r>
              <a:rPr lang="en-US" altLang="zh-CN" sz="2800" smtClean="0">
                <a:solidFill>
                  <a:srgbClr val="FF0000"/>
                </a:solidFill>
                <a:latin typeface="Times New Roman" panose="02020603050405020304" pitchFamily="18" charset="0"/>
              </a:rPr>
              <a:t>              are</a:t>
            </a:r>
            <a:endParaRPr lang="zh-CN" altLang="en-US" sz="2800"/>
          </a:p>
        </p:txBody>
      </p:sp>
    </p:spTree>
    <p:extLst>
      <p:ext uri="{BB962C8B-B14F-4D97-AF65-F5344CB8AC3E}">
        <p14:creationId xmlns:p14="http://schemas.microsoft.com/office/powerpoint/2010/main" val="396468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作业</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进阶演练</a:t>
              </a:r>
            </a:p>
          </p:txBody>
        </p:sp>
      </p:grpSp>
      <p:sp>
        <p:nvSpPr>
          <p:cNvPr id="5" name="矩形 4"/>
          <p:cNvSpPr>
            <a:spLocks noChangeAspect="1"/>
          </p:cNvSpPr>
          <p:nvPr/>
        </p:nvSpPr>
        <p:spPr>
          <a:xfrm>
            <a:off x="381000" y="918394"/>
            <a:ext cx="11430000" cy="4573560"/>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基础巩固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一、根据句意及所给提示填空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.Look!Here’s a photo of Li Jia’s family.What a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幸福的</a:t>
            </a:r>
            <a:r>
              <a:rPr lang="en-US" altLang="zh-CN" sz="2800">
                <a:solidFill>
                  <a:srgbClr val="000000"/>
                </a:solidFill>
                <a:latin typeface="Times New Roman" panose="02020603050405020304" pitchFamily="18" charset="0"/>
                <a:cs typeface="Times New Roman" panose="02020603050405020304" pitchFamily="18" charset="0"/>
              </a:rPr>
              <a:t>) family!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.Dad,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这</a:t>
            </a:r>
            <a:r>
              <a:rPr lang="en-US" altLang="zh-CN" sz="2800">
                <a:solidFill>
                  <a:srgbClr val="000000"/>
                </a:solidFill>
                <a:latin typeface="Times New Roman" panose="02020603050405020304" pitchFamily="18" charset="0"/>
                <a:cs typeface="Times New Roman" panose="02020603050405020304" pitchFamily="18" charset="0"/>
              </a:rPr>
              <a:t>) is my classmate Kang Ming.We all call him Kangkang.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.My mother’s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h</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is my father.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.—What do you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m</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when you say “hi”?</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say “hi” to greet people.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p:nvPr/>
        </p:nvSpPr>
        <p:spPr>
          <a:xfrm>
            <a:off x="7575717" y="2019385"/>
            <a:ext cx="1061509"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happy</a:t>
            </a:r>
            <a:endParaRPr lang="zh-CN" altLang="en-US" sz="2800"/>
          </a:p>
        </p:txBody>
      </p:sp>
      <p:sp>
        <p:nvSpPr>
          <p:cNvPr id="18" name="矩形 17"/>
          <p:cNvSpPr/>
          <p:nvPr/>
        </p:nvSpPr>
        <p:spPr>
          <a:xfrm>
            <a:off x="1750270" y="2614160"/>
            <a:ext cx="702436"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this</a:t>
            </a:r>
            <a:endParaRPr lang="zh-CN" altLang="en-US" sz="2800"/>
          </a:p>
        </p:txBody>
      </p:sp>
      <p:sp>
        <p:nvSpPr>
          <p:cNvPr id="19" name="矩形 18"/>
          <p:cNvSpPr/>
          <p:nvPr/>
        </p:nvSpPr>
        <p:spPr>
          <a:xfrm>
            <a:off x="2920543" y="3744318"/>
            <a:ext cx="1380506"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husband</a:t>
            </a:r>
            <a:endParaRPr lang="zh-CN" altLang="en-US" sz="2800"/>
          </a:p>
        </p:txBody>
      </p:sp>
      <p:sp>
        <p:nvSpPr>
          <p:cNvPr id="20" name="矩形 19"/>
          <p:cNvSpPr/>
          <p:nvPr/>
        </p:nvSpPr>
        <p:spPr>
          <a:xfrm>
            <a:off x="3413702" y="4302885"/>
            <a:ext cx="960519"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mean</a:t>
            </a:r>
            <a:endParaRPr lang="zh-CN" altLang="en-US" sz="2800"/>
          </a:p>
        </p:txBody>
      </p:sp>
    </p:spTree>
    <p:extLst>
      <p:ext uri="{BB962C8B-B14F-4D97-AF65-F5344CB8AC3E}">
        <p14:creationId xmlns:p14="http://schemas.microsoft.com/office/powerpoint/2010/main" val="24070003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1008610"/>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二、用括号内所给词的适当形式填空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(that) your books?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.These are my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(brother).</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.Tom and Jack are my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(friend).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(this) are my grandparents.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.Are they your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(parent)?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780111" y="1652152"/>
            <a:ext cx="960519"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those</a:t>
            </a:r>
            <a:endParaRPr lang="zh-CN" altLang="en-US" sz="2800"/>
          </a:p>
        </p:txBody>
      </p:sp>
      <p:sp>
        <p:nvSpPr>
          <p:cNvPr id="5" name="矩形 4"/>
          <p:cNvSpPr/>
          <p:nvPr/>
        </p:nvSpPr>
        <p:spPr>
          <a:xfrm>
            <a:off x="3002736" y="2175372"/>
            <a:ext cx="1720343"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brothers</a:t>
            </a:r>
            <a:r>
              <a:rPr lang="zh-CN" altLang="en-US" sz="2800">
                <a:solidFill>
                  <a:srgbClr val="FF0000"/>
                </a:solidFill>
                <a:latin typeface="Times New Roman" panose="02020603050405020304" pitchFamily="18" charset="0"/>
              </a:rPr>
              <a:t>　</a:t>
            </a:r>
            <a:endParaRPr lang="zh-CN" altLang="en-US" sz="2800"/>
          </a:p>
        </p:txBody>
      </p:sp>
      <p:sp>
        <p:nvSpPr>
          <p:cNvPr id="6" name="矩形 5"/>
          <p:cNvSpPr/>
          <p:nvPr/>
        </p:nvSpPr>
        <p:spPr>
          <a:xfrm>
            <a:off x="4204812" y="2712625"/>
            <a:ext cx="1181734"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friends</a:t>
            </a:r>
            <a:endParaRPr lang="zh-CN" altLang="en-US" sz="2800"/>
          </a:p>
        </p:txBody>
      </p:sp>
      <p:sp>
        <p:nvSpPr>
          <p:cNvPr id="7" name="矩形 6"/>
          <p:cNvSpPr/>
          <p:nvPr/>
        </p:nvSpPr>
        <p:spPr>
          <a:xfrm>
            <a:off x="896534" y="3269664"/>
            <a:ext cx="1040670"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These</a:t>
            </a:r>
            <a:endParaRPr lang="zh-CN" altLang="en-US" sz="2800"/>
          </a:p>
        </p:txBody>
      </p:sp>
      <p:sp>
        <p:nvSpPr>
          <p:cNvPr id="8" name="矩形 7"/>
          <p:cNvSpPr/>
          <p:nvPr/>
        </p:nvSpPr>
        <p:spPr>
          <a:xfrm>
            <a:off x="3164142" y="3803710"/>
            <a:ext cx="1220206"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parents</a:t>
            </a:r>
            <a:endParaRPr lang="zh-CN" altLang="en-US" sz="2800"/>
          </a:p>
        </p:txBody>
      </p:sp>
    </p:spTree>
    <p:extLst>
      <p:ext uri="{BB962C8B-B14F-4D97-AF65-F5344CB8AC3E}">
        <p14:creationId xmlns:p14="http://schemas.microsoft.com/office/powerpoint/2010/main" val="3499113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304</TotalTime>
  <Words>513</Words>
  <Application>Microsoft Office PowerPoint</Application>
  <PresentationFormat>宽屏</PresentationFormat>
  <Paragraphs>109</Paragraphs>
  <Slides>14</Slides>
  <Notes>1</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vt:i4>
      </vt:variant>
      <vt:variant>
        <vt:lpstr>幻灯片标题</vt:lpstr>
      </vt:variant>
      <vt:variant>
        <vt:i4>14</vt:i4>
      </vt:variant>
    </vt:vector>
  </HeadingPairs>
  <TitlesOfParts>
    <vt:vector size="28" baseType="lpstr">
      <vt:lpstr>NEU-BZ-S92</vt:lpstr>
      <vt:lpstr>方正大雅宋简体</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47</cp:revision>
  <dcterms:created xsi:type="dcterms:W3CDTF">2021-07-19T03:09:34Z</dcterms:created>
  <dcterms:modified xsi:type="dcterms:W3CDTF">2025-09-09T03:17:46Z</dcterms:modified>
</cp:coreProperties>
</file>